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58" r:id="rId6"/>
    <p:sldId id="262" r:id="rId7"/>
    <p:sldId id="265" r:id="rId8"/>
    <p:sldId id="267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8AA4-9625-4A6F-9712-53F8E50E748E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501F-B027-44D8-BEA0-C8ABA70B2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62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6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90538" y="1027113"/>
            <a:ext cx="6578600" cy="370046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29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B5F9-82CD-413B-8301-2B080871E0EC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917-A13B-4167-88C2-3170092A0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90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B5F9-82CD-413B-8301-2B080871E0EC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917-A13B-4167-88C2-3170092A0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74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B5F9-82CD-413B-8301-2B080871E0EC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917-A13B-4167-88C2-3170092A0D6D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9173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B5F9-82CD-413B-8301-2B080871E0EC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917-A13B-4167-88C2-3170092A0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4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B5F9-82CD-413B-8301-2B080871E0EC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917-A13B-4167-88C2-3170092A0D6D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109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B5F9-82CD-413B-8301-2B080871E0EC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917-A13B-4167-88C2-3170092A0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234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B5F9-82CD-413B-8301-2B080871E0EC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917-A13B-4167-88C2-3170092A0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944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B5F9-82CD-413B-8301-2B080871E0EC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917-A13B-4167-88C2-3170092A0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39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B5F9-82CD-413B-8301-2B080871E0EC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917-A13B-4167-88C2-3170092A0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41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B5F9-82CD-413B-8301-2B080871E0EC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917-A13B-4167-88C2-3170092A0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7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B5F9-82CD-413B-8301-2B080871E0EC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917-A13B-4167-88C2-3170092A0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080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B5F9-82CD-413B-8301-2B080871E0EC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917-A13B-4167-88C2-3170092A0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53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B5F9-82CD-413B-8301-2B080871E0EC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917-A13B-4167-88C2-3170092A0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28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B5F9-82CD-413B-8301-2B080871E0EC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917-A13B-4167-88C2-3170092A0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8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B5F9-82CD-413B-8301-2B080871E0EC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917-A13B-4167-88C2-3170092A0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02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917-A13B-4167-88C2-3170092A0D6D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B5F9-82CD-413B-8301-2B080871E0EC}" type="datetimeFigureOut">
              <a:rPr lang="fr-FR" smtClean="0"/>
              <a:t>17/09/2020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54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B5F9-82CD-413B-8301-2B080871E0EC}" type="datetimeFigureOut">
              <a:rPr lang="fr-FR" smtClean="0"/>
              <a:t>17/09/2020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35F917-A13B-4167-88C2-3170092A0D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33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eeve.pete@wanadoo.f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PRESENTATION DES OGEC FOUGERE ET THORYGNY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50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09" y="300111"/>
            <a:ext cx="9606149" cy="909711"/>
          </a:xfrm>
        </p:spPr>
        <p:txBody>
          <a:bodyPr/>
          <a:lstStyle/>
          <a:p>
            <a:pPr algn="ctr"/>
            <a:r>
              <a:rPr lang="fr-FR" dirty="0" smtClean="0"/>
              <a:t>Vous trouvez cela bien?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0166" y="1505243"/>
            <a:ext cx="8823836" cy="453611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4100" b="1" dirty="0" smtClean="0">
                <a:solidFill>
                  <a:schemeClr val="accent3">
                    <a:lumMod val="75000"/>
                  </a:schemeClr>
                </a:solidFill>
              </a:rPr>
              <a:t>POURQUOI PAS VOUS ??</a:t>
            </a:r>
          </a:p>
          <a:p>
            <a:pPr marL="0" indent="0" algn="ctr">
              <a:buNone/>
            </a:pPr>
            <a:endParaRPr lang="fr-FR" sz="32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Sans votre aide, que ce soit en tant que bénévole ou membres OGEC, les locaux des écoles ne seront plus régulièrement entretenus, ni améliorés ! </a:t>
            </a:r>
          </a:p>
          <a:p>
            <a:pPr marL="0" indent="0" algn="ctr">
              <a:buNone/>
            </a:pPr>
            <a:endParaRPr lang="fr-FR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fr-FR" sz="32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Être membre OGEC c’est aussi…</a:t>
            </a:r>
          </a:p>
          <a:p>
            <a:pPr algn="ctr">
              <a:buFont typeface="Symbol" panose="05050102010706020507" pitchFamily="18" charset="2"/>
              <a:buChar char="Þ"/>
            </a:pP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Avoir un lien privilégié avec l’équipe éducative et être au plus près des projets de l’école </a:t>
            </a:r>
          </a:p>
          <a:p>
            <a:pPr algn="ctr">
              <a:buFont typeface="Symbol" panose="05050102010706020507" pitchFamily="18" charset="2"/>
              <a:buChar char="Þ"/>
            </a:pPr>
            <a:r>
              <a:rPr lang="fr-FR" sz="3200" b="1" dirty="0" smtClean="0">
                <a:solidFill>
                  <a:schemeClr val="bg2">
                    <a:lumMod val="25000"/>
                  </a:schemeClr>
                </a:solidFill>
              </a:rPr>
              <a:t>Apprendre à connaître d’autres parents d’élèves  </a:t>
            </a:r>
            <a:endParaRPr lang="fr-FR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8057" y="228611"/>
            <a:ext cx="8001344" cy="2286098"/>
          </a:xfrm>
          <a:prstGeom prst="rect">
            <a:avLst/>
          </a:prstGeom>
          <a:solidFill>
            <a:srgbClr val="0084D1">
              <a:alpha val="70000"/>
            </a:srgbClr>
          </a:solidFill>
          <a:ln>
            <a:noFill/>
            <a:prstDash val="solid"/>
          </a:ln>
        </p:spPr>
        <p:txBody>
          <a:bodyPr vert="horz" wrap="none" lIns="81646" tIns="40823" rIns="81646" bIns="40823" anchor="ctr" anchorCtr="1" compatLnSpc="0"/>
          <a:lstStyle/>
          <a:p>
            <a:pPr hangingPunct="0"/>
            <a:r>
              <a:rPr lang="fr-FR" sz="2177" dirty="0">
                <a:solidFill>
                  <a:srgbClr val="FFFFFF"/>
                </a:solidFill>
                <a:latin typeface="Calibri" panose="020F0502020204030204" pitchFamily="34" charset="0"/>
                <a:ea typeface="Andale Sans UI" pitchFamily="2"/>
                <a:cs typeface="Calibri" panose="020F0502020204030204" pitchFamily="34" charset="0"/>
              </a:rPr>
              <a:t>Un grand </a:t>
            </a:r>
            <a:r>
              <a:rPr lang="fr-FR" sz="3266" b="1" dirty="0">
                <a:solidFill>
                  <a:srgbClr val="FFFFFF"/>
                </a:solidFill>
                <a:latin typeface="Calibri" panose="020F0502020204030204" pitchFamily="34" charset="0"/>
                <a:ea typeface="Andale Sans UI" pitchFamily="2"/>
                <a:cs typeface="Calibri" panose="020F0502020204030204" pitchFamily="34" charset="0"/>
              </a:rPr>
              <a:t>MERCI </a:t>
            </a:r>
            <a:r>
              <a:rPr lang="fr-FR" sz="2177" dirty="0">
                <a:solidFill>
                  <a:srgbClr val="FFFFFF"/>
                </a:solidFill>
                <a:latin typeface="Calibri" panose="020F0502020204030204" pitchFamily="34" charset="0"/>
                <a:ea typeface="Andale Sans UI" pitchFamily="2"/>
                <a:cs typeface="Calibri" panose="020F0502020204030204" pitchFamily="34" charset="0"/>
              </a:rPr>
              <a:t> </a:t>
            </a:r>
            <a:r>
              <a:rPr lang="fr-FR" sz="2177" dirty="0" smtClean="0">
                <a:solidFill>
                  <a:srgbClr val="FFFFFF"/>
                </a:solidFill>
                <a:latin typeface="Calibri" panose="020F0502020204030204" pitchFamily="34" charset="0"/>
                <a:ea typeface="Andale Sans UI" pitchFamily="2"/>
                <a:cs typeface="Calibri" panose="020F0502020204030204" pitchFamily="34" charset="0"/>
              </a:rPr>
              <a:t>à</a:t>
            </a:r>
            <a:endParaRPr lang="fr-FR" sz="2177" dirty="0">
              <a:solidFill>
                <a:srgbClr val="FFFFFF"/>
              </a:solidFill>
              <a:latin typeface="Calibri" panose="020F0502020204030204" pitchFamily="34" charset="0"/>
              <a:ea typeface="Andale Sans UI" pitchFamily="2"/>
              <a:cs typeface="Calibri" panose="020F0502020204030204" pitchFamily="34" charset="0"/>
            </a:endParaRPr>
          </a:p>
          <a:p>
            <a:pPr hangingPunct="0"/>
            <a:r>
              <a:rPr lang="zh-CN" altLang="fr-FR" sz="2177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○ </a:t>
            </a:r>
            <a:r>
              <a:rPr lang="fr-FR" sz="1996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 tous les bénévoles,</a:t>
            </a:r>
          </a:p>
          <a:p>
            <a:pPr hangingPunct="0"/>
            <a:r>
              <a:rPr lang="zh-CN" altLang="fr-FR" sz="2177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○ </a:t>
            </a:r>
            <a:r>
              <a:rPr lang="fr-FR" sz="1996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 aux membres des APEL et OGEC,</a:t>
            </a:r>
          </a:p>
          <a:p>
            <a:pPr hangingPunct="0"/>
            <a:r>
              <a:rPr lang="zh-CN" altLang="fr-FR" sz="2177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○ </a:t>
            </a:r>
            <a:r>
              <a:rPr lang="fr-FR" sz="1996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 aux futurs bénévoles, aux futurs membres des bureaux</a:t>
            </a:r>
          </a:p>
          <a:p>
            <a:pPr hangingPunct="0"/>
            <a:r>
              <a:rPr lang="fr-FR" sz="1996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Les </a:t>
            </a:r>
            <a:r>
              <a:rPr lang="fr-FR" sz="1996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enfants sont ravis de votre investissement pour eux !</a:t>
            </a:r>
          </a:p>
        </p:txBody>
      </p:sp>
      <p:sp>
        <p:nvSpPr>
          <p:cNvPr id="4" name="Rectangle 3"/>
          <p:cNvSpPr/>
          <p:nvPr/>
        </p:nvSpPr>
        <p:spPr>
          <a:xfrm>
            <a:off x="798057" y="2547367"/>
            <a:ext cx="8001344" cy="653171"/>
          </a:xfrm>
          <a:prstGeom prst="rect">
            <a:avLst/>
          </a:prstGeom>
          <a:solidFill>
            <a:srgbClr val="579D1C">
              <a:alpha val="70000"/>
            </a:srgbClr>
          </a:solidFill>
          <a:ln>
            <a:noFill/>
            <a:prstDash val="solid"/>
          </a:ln>
        </p:spPr>
        <p:txBody>
          <a:bodyPr vert="horz" wrap="none" lIns="81646" tIns="40823" rIns="81646" bIns="40823" anchor="ctr" anchorCtr="1" compatLnSpc="0"/>
          <a:lstStyle/>
          <a:p>
            <a:pPr algn="ctr" hangingPunct="0"/>
            <a:r>
              <a:rPr lang="fr-FR" sz="2177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On compte sur vous.... avant les animations, ou pendant, ou après...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798057" y="3233196"/>
            <a:ext cx="2122806" cy="1592022"/>
          </a:xfrm>
          <a:prstGeom prst="rect">
            <a:avLst/>
          </a:prstGeom>
          <a:solidFill>
            <a:srgbClr val="FF420E">
              <a:alpha val="70000"/>
            </a:srgbClr>
          </a:solidFill>
          <a:ln>
            <a:noFill/>
            <a:prstDash val="solid"/>
          </a:ln>
        </p:spPr>
        <p:txBody>
          <a:bodyPr vert="horz" wrap="none" lIns="81646" tIns="40823" rIns="81646" bIns="40823" anchor="ctr" anchorCtr="1" compatLnSpc="0"/>
          <a:lstStyle/>
          <a:p>
            <a:pPr algn="ctr" hangingPunct="0"/>
            <a:r>
              <a:rPr lang="fr-FR" sz="2177" b="1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Rejoignez-nous </a:t>
            </a:r>
            <a:r>
              <a:rPr lang="fr-FR" sz="2177" b="1" dirty="0">
                <a:solidFill>
                  <a:srgbClr val="FFFFFF"/>
                </a:solidFill>
                <a:latin typeface="Times New Roman" pitchFamily="18"/>
                <a:ea typeface="Times New Roman" pitchFamily="18"/>
                <a:cs typeface="Times New Roman" pitchFamily="18"/>
              </a:rPr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3084155" y="3233196"/>
            <a:ext cx="5715246" cy="1592022"/>
          </a:xfrm>
          <a:prstGeom prst="rect">
            <a:avLst/>
          </a:prstGeom>
          <a:solidFill>
            <a:srgbClr val="FF420E">
              <a:alpha val="70000"/>
            </a:srgbClr>
          </a:solidFill>
          <a:ln>
            <a:noFill/>
            <a:prstDash val="solid"/>
          </a:ln>
        </p:spPr>
        <p:txBody>
          <a:bodyPr vert="horz" wrap="none" lIns="81646" tIns="40823" rIns="81646" bIns="40823" anchor="ctr" anchorCtr="1" compatLnSpc="0"/>
          <a:lstStyle/>
          <a:p>
            <a:pPr hangingPunct="0">
              <a:defRPr sz="1800"/>
            </a:pPr>
            <a:r>
              <a:rPr lang="zh-CN" altLang="fr-FR" sz="17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○ </a:t>
            </a:r>
            <a:r>
              <a:rPr lang="fr-FR" sz="17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Vous êtes parent d’un enfant de l’école</a:t>
            </a:r>
          </a:p>
          <a:p>
            <a:pPr hangingPunct="0">
              <a:defRPr sz="1800"/>
            </a:pPr>
            <a:r>
              <a:rPr lang="zh-CN" altLang="fr-FR" sz="17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○ </a:t>
            </a:r>
            <a:r>
              <a:rPr lang="fr-FR" sz="17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Vous voulez connaître l’école autrement</a:t>
            </a:r>
          </a:p>
          <a:p>
            <a:pPr hangingPunct="0">
              <a:defRPr sz="1800"/>
            </a:pPr>
            <a:r>
              <a:rPr lang="zh-CN" altLang="fr-FR" sz="17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○ </a:t>
            </a:r>
            <a:r>
              <a:rPr lang="fr-FR" sz="17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Vous avez des idées</a:t>
            </a:r>
          </a:p>
          <a:p>
            <a:pPr hangingPunct="0">
              <a:defRPr sz="1800"/>
            </a:pPr>
            <a:r>
              <a:rPr lang="zh-CN" altLang="fr-FR" sz="17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○ </a:t>
            </a:r>
            <a:r>
              <a:rPr lang="fr-FR" sz="17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Vous avez envie de rencontrer des parents</a:t>
            </a:r>
          </a:p>
          <a:p>
            <a:pPr hangingPunct="0">
              <a:defRPr sz="1800"/>
            </a:pPr>
            <a:r>
              <a:rPr lang="fr-FR" sz="17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    d’élèves sympas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7692" y="4932437"/>
            <a:ext cx="6531709" cy="1796220"/>
          </a:xfrm>
          <a:prstGeom prst="rect">
            <a:avLst/>
          </a:prstGeom>
          <a:solidFill>
            <a:srgbClr val="FF3333">
              <a:alpha val="80000"/>
            </a:srgbClr>
          </a:solidFill>
          <a:ln>
            <a:noFill/>
            <a:prstDash val="solid"/>
          </a:ln>
        </p:spPr>
        <p:txBody>
          <a:bodyPr vert="horz" wrap="none" lIns="81646" tIns="40823" rIns="81646" bIns="40823" anchor="ctr" anchorCtr="1" compatLnSpc="0"/>
          <a:lstStyle/>
          <a:p>
            <a:pPr algn="ctr" hangingPunct="0">
              <a:defRPr sz="1600"/>
            </a:pPr>
            <a:r>
              <a:rPr lang="fr-FR" sz="1814" b="1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Si vous êtes intéressé,</a:t>
            </a:r>
          </a:p>
          <a:p>
            <a:pPr algn="ctr" hangingPunct="0">
              <a:defRPr sz="1600"/>
            </a:pPr>
            <a:r>
              <a:rPr lang="fr-FR" sz="1814" b="1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si vous souhaitez avoir un peu plus de renseignements :</a:t>
            </a:r>
          </a:p>
          <a:p>
            <a:pPr algn="ctr" hangingPunct="0">
              <a:defRPr sz="1600"/>
            </a:pPr>
            <a:endParaRPr lang="fr-FR" sz="1270" b="1" dirty="0">
              <a:solidFill>
                <a:srgbClr val="FFFFFF"/>
              </a:solidFill>
              <a:latin typeface="Calibri" panose="020F0502020204030204" pitchFamily="34" charset="0"/>
              <a:ea typeface="Times New Roman" pitchFamily="18"/>
              <a:cs typeface="Calibri" panose="020F0502020204030204" pitchFamily="34" charset="0"/>
            </a:endParaRPr>
          </a:p>
          <a:p>
            <a:pPr hangingPunct="0">
              <a:defRPr sz="1600"/>
            </a:pPr>
            <a:r>
              <a:rPr lang="fr-FR" sz="1400" b="1" u="sng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Président </a:t>
            </a:r>
            <a:r>
              <a:rPr lang="fr-FR" sz="1400" b="1" u="sng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OGEC </a:t>
            </a:r>
            <a:r>
              <a:rPr lang="fr-FR" sz="1400" b="1" u="sng" dirty="0" err="1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Thorigny</a:t>
            </a:r>
            <a:r>
              <a:rPr lang="fr-FR" sz="1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 :  </a:t>
            </a:r>
            <a:r>
              <a:rPr lang="fr-FR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Christophe MARETHEU =&gt; chris9.m@orange.fr</a:t>
            </a:r>
            <a:endParaRPr lang="fr-FR" sz="1400" b="1" dirty="0">
              <a:solidFill>
                <a:srgbClr val="FFFFFF"/>
              </a:solidFill>
              <a:latin typeface="Calibri" panose="020F0502020204030204" pitchFamily="34" charset="0"/>
              <a:ea typeface="Times New Roman" pitchFamily="18"/>
              <a:cs typeface="Calibri" panose="020F0502020204030204" pitchFamily="34" charset="0"/>
              <a:hlinkClick r:id="rId3"/>
            </a:endParaRPr>
          </a:p>
          <a:p>
            <a:pPr hangingPunct="0">
              <a:defRPr sz="1600"/>
            </a:pPr>
            <a:r>
              <a:rPr lang="fr-FR" sz="1400" b="1" u="sng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Président OGEC </a:t>
            </a:r>
            <a:r>
              <a:rPr lang="fr-FR" sz="1400" b="1" u="sng" dirty="0" err="1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Fougeré</a:t>
            </a:r>
            <a:r>
              <a:rPr lang="fr-FR" sz="1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 :     Etienne CHAPELEAU </a:t>
            </a:r>
            <a:r>
              <a:rPr lang="fr-FR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  =&gt;  </a:t>
            </a:r>
            <a:r>
              <a:rPr lang="fr-FR" sz="1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etienne.chapeleau@hotmail.fr</a:t>
            </a:r>
          </a:p>
          <a:p>
            <a:pPr hangingPunct="0">
              <a:defRPr sz="1600"/>
            </a:pPr>
            <a:endParaRPr lang="fr-FR" sz="1452" b="1" dirty="0">
              <a:solidFill>
                <a:srgbClr val="FFFFFF"/>
              </a:solidFill>
              <a:latin typeface="Calibri" panose="020F0502020204030204" pitchFamily="34" charset="0"/>
              <a:ea typeface="Times New Roman" pitchFamily="18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8057" y="4932437"/>
            <a:ext cx="1306342" cy="1796220"/>
          </a:xfrm>
          <a:prstGeom prst="rect">
            <a:avLst/>
          </a:prstGeom>
          <a:solidFill>
            <a:srgbClr val="FF3333">
              <a:alpha val="80000"/>
            </a:srgbClr>
          </a:solidFill>
          <a:ln>
            <a:noFill/>
            <a:prstDash val="solid"/>
          </a:ln>
        </p:spPr>
        <p:txBody>
          <a:bodyPr vert="horz" wrap="none" lIns="81646" tIns="40823" rIns="81646" bIns="40823" anchor="ctr" anchorCtr="1" compatLnSpc="0"/>
          <a:lstStyle/>
          <a:p>
            <a:pPr algn="ctr" hangingPunct="0">
              <a:defRPr sz="1600"/>
            </a:pPr>
            <a:r>
              <a:rPr lang="fr-FR" sz="2177" b="1" dirty="0">
                <a:solidFill>
                  <a:srgbClr val="FFFFFF"/>
                </a:solidFill>
                <a:latin typeface="Calibri" panose="020F0502020204030204" pitchFamily="34" charset="0"/>
                <a:ea typeface="Times New Roman" pitchFamily="18"/>
                <a:cs typeface="Calibri" panose="020F0502020204030204" pitchFamily="34" charset="0"/>
              </a:rPr>
              <a:t>Contacts</a:t>
            </a:r>
          </a:p>
          <a:p>
            <a:pPr hangingPunct="0">
              <a:defRPr sz="1600"/>
            </a:pPr>
            <a:endParaRPr lang="fr-FR" sz="1452" b="1" dirty="0">
              <a:solidFill>
                <a:srgbClr val="FFFFFF"/>
              </a:solidFill>
              <a:latin typeface="Times New Roman" pitchFamily="18"/>
              <a:ea typeface="Times New Roman" pitchFamily="18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20076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7169"/>
          </a:xfrm>
        </p:spPr>
        <p:txBody>
          <a:bodyPr>
            <a:normAutofit/>
          </a:bodyPr>
          <a:lstStyle/>
          <a:p>
            <a:r>
              <a:rPr lang="fr-FR" dirty="0" smtClean="0"/>
              <a:t>L’OGEC… à quoi ça sert?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9433" y="1637731"/>
            <a:ext cx="9564562" cy="5220269"/>
          </a:xfrm>
        </p:spPr>
        <p:txBody>
          <a:bodyPr>
            <a:normAutofit fontScale="70000" lnSpcReduction="20000"/>
          </a:bodyPr>
          <a:lstStyle/>
          <a:p>
            <a:pPr algn="just" hangingPunct="0">
              <a:spcBef>
                <a:spcPts val="0"/>
              </a:spcBef>
            </a:pPr>
            <a:r>
              <a:rPr lang="fr-FR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L’OGEC : Organisme </a:t>
            </a:r>
            <a:r>
              <a:rPr lang="fr-FR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 Gestion de l’Ecole Catholique est une association souhaitée par l'enseignement catholique pour être au service de l'établissement.</a:t>
            </a:r>
          </a:p>
          <a:p>
            <a:pPr marL="0" lvl="0" indent="0" algn="just" hangingPunct="0">
              <a:spcBef>
                <a:spcPts val="0"/>
              </a:spcBef>
              <a:buNone/>
            </a:pPr>
            <a:endParaRPr lang="fr-FR" sz="3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algn="just" hangingPunct="0">
              <a:spcBef>
                <a:spcPts val="0"/>
              </a:spcBef>
            </a:pPr>
            <a:r>
              <a:rPr lang="zh-CN" altLang="fr-FR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fr-FR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Il reçoit la responsabilité, avec son Conseil d'Administration, d'assurer la gestion économique, financière et sociale de l'école dans le respect des textes législatifs, réglementaires et institutionnels.</a:t>
            </a:r>
          </a:p>
          <a:p>
            <a:pPr marL="0" lvl="0" indent="0" hangingPunct="0">
              <a:spcBef>
                <a:spcPts val="0"/>
              </a:spcBef>
              <a:buNone/>
            </a:pPr>
            <a:endParaRPr lang="fr-FR" sz="31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lvl="0" indent="0" hangingPunct="0">
              <a:spcBef>
                <a:spcPts val="0"/>
              </a:spcBef>
              <a:buNone/>
            </a:pPr>
            <a:endParaRPr lang="fr-FR" sz="3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hangingPunct="0">
              <a:spcBef>
                <a:spcPts val="0"/>
              </a:spcBef>
            </a:pPr>
            <a:r>
              <a:rPr lang="fr-FR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Travaillant </a:t>
            </a:r>
            <a:r>
              <a:rPr lang="fr-FR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en accord avec et auprès de l'équipe </a:t>
            </a:r>
            <a:r>
              <a:rPr lang="fr-FR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enseignante, notre </a:t>
            </a:r>
            <a:r>
              <a:rPr lang="fr-FR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but commun est de </a:t>
            </a:r>
            <a:r>
              <a:rPr lang="fr-FR" sz="31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contribuer à </a:t>
            </a:r>
            <a:r>
              <a:rPr lang="fr-FR" sz="31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l'épanouissement d'un </a:t>
            </a:r>
            <a:r>
              <a:rPr lang="fr-FR" sz="31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bel esprit d'école dans le RPI.</a:t>
            </a:r>
          </a:p>
          <a:p>
            <a:endParaRPr lang="fr-FR" sz="2100" dirty="0" smtClean="0"/>
          </a:p>
          <a:p>
            <a:pPr hangingPunct="0">
              <a:spcBef>
                <a:spcPts val="0"/>
              </a:spcBef>
            </a:pPr>
            <a:r>
              <a:rPr lang="fr-FR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2 OGEC </a:t>
            </a:r>
            <a:r>
              <a:rPr lang="fr-FR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distincts pour chacune des 2 </a:t>
            </a:r>
            <a:r>
              <a:rPr lang="fr-FR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écoles :</a:t>
            </a:r>
            <a:endParaRPr lang="fr-FR" sz="31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lvl="0" indent="0" hangingPunct="0">
              <a:spcBef>
                <a:spcPts val="0"/>
              </a:spcBef>
              <a:buNone/>
            </a:pPr>
            <a:r>
              <a:rPr lang="zh-CN" altLang="fr-FR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○ </a:t>
            </a:r>
            <a:r>
              <a:rPr lang="fr-FR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organisation de </a:t>
            </a:r>
            <a:r>
              <a:rPr lang="fr-FR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manifestations communes </a:t>
            </a:r>
            <a:r>
              <a:rPr lang="fr-FR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aux 2 écoles</a:t>
            </a:r>
          </a:p>
          <a:p>
            <a:pPr marL="0" lvl="0" indent="0" hangingPunct="0">
              <a:spcBef>
                <a:spcPts val="0"/>
              </a:spcBef>
              <a:buNone/>
            </a:pPr>
            <a:r>
              <a:rPr lang="zh-CN" altLang="fr-FR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○ </a:t>
            </a:r>
            <a:r>
              <a:rPr lang="fr-FR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organisation </a:t>
            </a:r>
            <a:r>
              <a:rPr lang="fr-FR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éventuelle de </a:t>
            </a:r>
            <a:r>
              <a:rPr lang="fr-FR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manifestation propre à chaque école</a:t>
            </a:r>
          </a:p>
          <a:p>
            <a:pPr marL="0" lvl="0" indent="0" hangingPunct="0">
              <a:spcBef>
                <a:spcPts val="0"/>
              </a:spcBef>
              <a:buNone/>
            </a:pPr>
            <a:r>
              <a:rPr lang="zh-CN" altLang="fr-FR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○ </a:t>
            </a:r>
            <a:r>
              <a:rPr lang="fr-FR" altLang="zh-CN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depuis cette année,</a:t>
            </a:r>
            <a:r>
              <a:rPr lang="zh-CN" altLang="fr-FR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r>
              <a:rPr lang="fr-FR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des équipes qui se réunissent </a:t>
            </a:r>
            <a:r>
              <a:rPr lang="fr-FR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ensemble une fois par mois</a:t>
            </a:r>
            <a:endParaRPr lang="fr-FR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5619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5279253" y="2775977"/>
            <a:ext cx="1959513" cy="146963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000080">
              <a:alpha val="5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46" tIns="40823" rIns="81646" bIns="40823" anchor="ctr" anchorCtr="1" compatLnSpc="0"/>
          <a:lstStyle/>
          <a:p>
            <a:pPr algn="ctr" hangingPunct="0"/>
            <a:r>
              <a:rPr lang="fr-FR" sz="3629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OGEC</a:t>
            </a:r>
          </a:p>
        </p:txBody>
      </p:sp>
      <p:sp>
        <p:nvSpPr>
          <p:cNvPr id="3" name="Forme libre 2"/>
          <p:cNvSpPr/>
          <p:nvPr/>
        </p:nvSpPr>
        <p:spPr>
          <a:xfrm>
            <a:off x="5279253" y="163293"/>
            <a:ext cx="2420978" cy="1825613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000080">
              <a:alpha val="75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46" tIns="40823" rIns="81646" bIns="40823" anchor="ctr" anchorCtr="1" compatLnSpc="0"/>
          <a:lstStyle/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Travaille en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contrat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d'association avec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les </a:t>
            </a:r>
            <a:r>
              <a:rPr lang="fr-FR" sz="1996" b="1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Municipalités</a:t>
            </a:r>
          </a:p>
        </p:txBody>
      </p:sp>
      <p:sp>
        <p:nvSpPr>
          <p:cNvPr id="4" name="Forme libre 3"/>
          <p:cNvSpPr/>
          <p:nvPr/>
        </p:nvSpPr>
        <p:spPr>
          <a:xfrm>
            <a:off x="7728644" y="816464"/>
            <a:ext cx="2612684" cy="198890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008000">
              <a:alpha val="45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46" tIns="40823" rIns="81646" bIns="40823" anchor="ctr" anchorCtr="1" compatLnSpc="0"/>
          <a:lstStyle/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Collecte et gère des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fonds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complémentaires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issus d'activités qu'il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organise</a:t>
            </a:r>
          </a:p>
        </p:txBody>
      </p:sp>
      <p:sp>
        <p:nvSpPr>
          <p:cNvPr id="5" name="Forme libre 4"/>
          <p:cNvSpPr/>
          <p:nvPr/>
        </p:nvSpPr>
        <p:spPr>
          <a:xfrm>
            <a:off x="8055230" y="3102562"/>
            <a:ext cx="2286098" cy="146963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FF420E">
              <a:alpha val="7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46" tIns="40823" rIns="81646" bIns="40823" anchor="ctr" anchorCtr="1" compatLnSpc="0"/>
          <a:lstStyle/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Est </a:t>
            </a:r>
            <a:r>
              <a:rPr lang="fr-FR" sz="1996" b="1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employeur</a:t>
            </a:r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 :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ATSEM, agent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d'entretien</a:t>
            </a:r>
          </a:p>
        </p:txBody>
      </p:sp>
      <p:sp>
        <p:nvSpPr>
          <p:cNvPr id="6" name="Forme libre 5"/>
          <p:cNvSpPr/>
          <p:nvPr/>
        </p:nvSpPr>
        <p:spPr>
          <a:xfrm>
            <a:off x="4952668" y="4898783"/>
            <a:ext cx="2612684" cy="179622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B84700">
              <a:alpha val="55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46" tIns="40823" rIns="81646" bIns="40823" anchor="ctr" anchorCtr="1" compatLnSpc="0"/>
          <a:lstStyle/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Assure le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remplacement et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le développement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des </a:t>
            </a:r>
            <a:r>
              <a:rPr lang="fr-FR" sz="1996" b="1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équipements</a:t>
            </a:r>
          </a:p>
          <a:p>
            <a:pPr algn="ctr" hangingPunct="0"/>
            <a:r>
              <a:rPr lang="fr-FR" sz="1996" b="1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scolaires</a:t>
            </a:r>
          </a:p>
        </p:txBody>
      </p:sp>
      <p:sp>
        <p:nvSpPr>
          <p:cNvPr id="7" name="Forme libre 6"/>
          <p:cNvSpPr/>
          <p:nvPr/>
        </p:nvSpPr>
        <p:spPr>
          <a:xfrm>
            <a:off x="2013399" y="2449392"/>
            <a:ext cx="2449391" cy="228609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FF00FF">
              <a:alpha val="4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46" tIns="40823" rIns="81646" bIns="40823" anchor="ctr" anchorCtr="1" compatLnSpc="0"/>
          <a:lstStyle/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Décide et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entreprend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les travaux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nécessaires au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maintien et au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développement de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l'école</a:t>
            </a:r>
          </a:p>
        </p:txBody>
      </p:sp>
      <p:sp>
        <p:nvSpPr>
          <p:cNvPr id="8" name="Connecteur droit 7"/>
          <p:cNvSpPr/>
          <p:nvPr/>
        </p:nvSpPr>
        <p:spPr>
          <a:xfrm flipV="1">
            <a:off x="6338696" y="2056510"/>
            <a:ext cx="0" cy="653170"/>
          </a:xfrm>
          <a:prstGeom prst="line">
            <a:avLst/>
          </a:prstGeom>
          <a:noFill/>
          <a:ln w="180000">
            <a:solidFill>
              <a:srgbClr val="808080"/>
            </a:solidFill>
            <a:prstDash val="solid"/>
            <a:tailEnd type="arrow"/>
          </a:ln>
        </p:spPr>
        <p:txBody>
          <a:bodyPr vert="horz" wrap="none" lIns="163293" tIns="122470" rIns="163293" bIns="122470" anchor="ctr" anchorCtr="1" compatLnSpc="0"/>
          <a:lstStyle/>
          <a:p>
            <a:pPr hangingPunct="0"/>
            <a:endParaRPr lang="fr-FR" sz="1633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" name="Connecteur droit 8"/>
          <p:cNvSpPr/>
          <p:nvPr/>
        </p:nvSpPr>
        <p:spPr>
          <a:xfrm flipH="1" flipV="1">
            <a:off x="4789375" y="2122806"/>
            <a:ext cx="653171" cy="816464"/>
          </a:xfrm>
          <a:prstGeom prst="line">
            <a:avLst/>
          </a:prstGeom>
          <a:noFill/>
          <a:ln w="180000">
            <a:solidFill>
              <a:srgbClr val="808080"/>
            </a:solidFill>
            <a:prstDash val="solid"/>
            <a:tailEnd type="arrow"/>
          </a:ln>
        </p:spPr>
        <p:txBody>
          <a:bodyPr vert="horz" wrap="none" lIns="163293" tIns="122470" rIns="163293" bIns="122470" anchor="ctr" anchorCtr="1" compatLnSpc="0"/>
          <a:lstStyle/>
          <a:p>
            <a:pPr hangingPunct="0"/>
            <a:endParaRPr lang="fr-FR" sz="1633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0" name="Connecteur droit 9"/>
          <p:cNvSpPr/>
          <p:nvPr/>
        </p:nvSpPr>
        <p:spPr>
          <a:xfrm>
            <a:off x="6259010" y="4245612"/>
            <a:ext cx="0" cy="653171"/>
          </a:xfrm>
          <a:prstGeom prst="line">
            <a:avLst/>
          </a:prstGeom>
          <a:noFill/>
          <a:ln w="180000">
            <a:solidFill>
              <a:srgbClr val="808080"/>
            </a:solidFill>
            <a:prstDash val="solid"/>
            <a:tailEnd type="arrow"/>
          </a:ln>
        </p:spPr>
        <p:txBody>
          <a:bodyPr vert="horz" wrap="none" lIns="163293" tIns="122470" rIns="163293" bIns="122470" anchor="ctr" anchorCtr="1" compatLnSpc="0"/>
          <a:lstStyle/>
          <a:p>
            <a:pPr hangingPunct="0"/>
            <a:endParaRPr lang="fr-FR" sz="1633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1" name="Connecteur droit 10"/>
          <p:cNvSpPr/>
          <p:nvPr/>
        </p:nvSpPr>
        <p:spPr>
          <a:xfrm>
            <a:off x="7075474" y="4082319"/>
            <a:ext cx="979756" cy="816464"/>
          </a:xfrm>
          <a:prstGeom prst="line">
            <a:avLst/>
          </a:prstGeom>
          <a:noFill/>
          <a:ln w="180000">
            <a:solidFill>
              <a:srgbClr val="808080"/>
            </a:solidFill>
            <a:prstDash val="solid"/>
            <a:tailEnd type="arrow"/>
          </a:ln>
        </p:spPr>
        <p:txBody>
          <a:bodyPr vert="horz" wrap="none" lIns="163293" tIns="122470" rIns="163293" bIns="122470" anchor="ctr" anchorCtr="1" compatLnSpc="0"/>
          <a:lstStyle/>
          <a:p>
            <a:pPr hangingPunct="0"/>
            <a:endParaRPr lang="fr-FR" sz="1633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Connecteur droit 11"/>
          <p:cNvSpPr/>
          <p:nvPr/>
        </p:nvSpPr>
        <p:spPr>
          <a:xfrm>
            <a:off x="7336742" y="3592441"/>
            <a:ext cx="653171" cy="0"/>
          </a:xfrm>
          <a:prstGeom prst="line">
            <a:avLst/>
          </a:prstGeom>
          <a:noFill/>
          <a:ln w="180000">
            <a:solidFill>
              <a:srgbClr val="808080"/>
            </a:solidFill>
            <a:prstDash val="solid"/>
            <a:tailEnd type="arrow"/>
          </a:ln>
        </p:spPr>
        <p:txBody>
          <a:bodyPr vert="horz" wrap="none" lIns="163293" tIns="122470" rIns="163293" bIns="122470" anchor="ctr" anchorCtr="1" compatLnSpc="0"/>
          <a:lstStyle/>
          <a:p>
            <a:pPr hangingPunct="0"/>
            <a:endParaRPr lang="fr-FR" sz="1633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7728644" y="4898782"/>
            <a:ext cx="2286098" cy="146963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FF950E">
              <a:alpha val="9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46" tIns="40823" rIns="81646" bIns="40823" anchor="ctr" anchorCtr="1" compatLnSpc="0"/>
          <a:lstStyle/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Assure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l'administratif et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les contacts :</a:t>
            </a:r>
          </a:p>
          <a:p>
            <a:pPr algn="ctr" hangingPunct="0"/>
            <a:r>
              <a:rPr lang="fr-FR" sz="1361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Préfecture, Mairie,</a:t>
            </a:r>
          </a:p>
          <a:p>
            <a:pPr algn="ctr" hangingPunct="0"/>
            <a:r>
              <a:rPr lang="fr-FR" sz="1361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URSSAF...</a:t>
            </a:r>
          </a:p>
        </p:txBody>
      </p:sp>
      <p:sp>
        <p:nvSpPr>
          <p:cNvPr id="14" name="Forme libre 13"/>
          <p:cNvSpPr/>
          <p:nvPr/>
        </p:nvSpPr>
        <p:spPr>
          <a:xfrm>
            <a:off x="2176691" y="4898782"/>
            <a:ext cx="2612684" cy="146963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33A3A3">
              <a:alpha val="75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46" tIns="40823" rIns="81646" bIns="40823" anchor="ctr" anchorCtr="1" compatLnSpc="0"/>
          <a:lstStyle/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Assure l'entretien</a:t>
            </a:r>
          </a:p>
          <a:p>
            <a:pPr algn="ctr" hangingPunct="0"/>
            <a:r>
              <a:rPr lang="fr-FR" sz="1996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et les services :</a:t>
            </a:r>
            <a:r>
              <a:rPr lang="fr-FR" sz="1361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 eau,</a:t>
            </a:r>
          </a:p>
          <a:p>
            <a:pPr algn="ctr" hangingPunct="0"/>
            <a:r>
              <a:rPr lang="fr-FR" sz="1361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électricité, chauffage,</a:t>
            </a:r>
          </a:p>
          <a:p>
            <a:pPr algn="ctr" hangingPunct="0"/>
            <a:r>
              <a:rPr lang="fr-FR" sz="1361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petits travaux</a:t>
            </a:r>
          </a:p>
        </p:txBody>
      </p:sp>
      <p:sp>
        <p:nvSpPr>
          <p:cNvPr id="15" name="Forme libre 14"/>
          <p:cNvSpPr/>
          <p:nvPr/>
        </p:nvSpPr>
        <p:spPr>
          <a:xfrm>
            <a:off x="2503277" y="297193"/>
            <a:ext cx="2612684" cy="198890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solidFill>
            <a:srgbClr val="AECF00">
              <a:alpha val="60000"/>
            </a:srgbClr>
          </a:solidFill>
          <a:ln w="0">
            <a:solidFill>
              <a:srgbClr val="000000"/>
            </a:solidFill>
            <a:prstDash val="solid"/>
          </a:ln>
        </p:spPr>
        <p:txBody>
          <a:bodyPr vert="horz" wrap="none" lIns="81646" tIns="40823" rIns="81646" bIns="40823" anchor="ctr" anchorCtr="1" compatLnSpc="0"/>
          <a:lstStyle/>
          <a:p>
            <a:pPr algn="ctr" hangingPunct="0"/>
            <a:r>
              <a:rPr lang="fr-FR" sz="1996" dirty="0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Fixe et gère la</a:t>
            </a:r>
          </a:p>
          <a:p>
            <a:pPr algn="ctr" hangingPunct="0"/>
            <a:r>
              <a:rPr lang="fr-FR" sz="1996" dirty="0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participation</a:t>
            </a:r>
          </a:p>
          <a:p>
            <a:pPr algn="ctr" hangingPunct="0"/>
            <a:r>
              <a:rPr lang="fr-FR" sz="1996" dirty="0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des familles</a:t>
            </a:r>
          </a:p>
          <a:p>
            <a:pPr algn="ctr" hangingPunct="0"/>
            <a:r>
              <a:rPr lang="fr-FR" sz="1361" dirty="0">
                <a:solidFill>
                  <a:srgbClr val="FFFFFF"/>
                </a:solidFill>
                <a:latin typeface="Times New Roman" pitchFamily="18"/>
                <a:ea typeface="Andale Sans UI" pitchFamily="2"/>
                <a:cs typeface="Tahoma" pitchFamily="2"/>
              </a:rPr>
              <a:t>(rétributions)</a:t>
            </a:r>
          </a:p>
        </p:txBody>
      </p:sp>
      <p:sp>
        <p:nvSpPr>
          <p:cNvPr id="16" name="Connecteur droit 15"/>
          <p:cNvSpPr/>
          <p:nvPr/>
        </p:nvSpPr>
        <p:spPr>
          <a:xfrm flipV="1">
            <a:off x="7075473" y="2449392"/>
            <a:ext cx="653171" cy="489878"/>
          </a:xfrm>
          <a:prstGeom prst="line">
            <a:avLst/>
          </a:prstGeom>
          <a:noFill/>
          <a:ln w="180000">
            <a:solidFill>
              <a:srgbClr val="808080"/>
            </a:solidFill>
            <a:prstDash val="solid"/>
            <a:tailEnd type="arrow"/>
          </a:ln>
        </p:spPr>
        <p:txBody>
          <a:bodyPr vert="horz" wrap="none" lIns="163293" tIns="122470" rIns="163293" bIns="122470" anchor="ctr" anchorCtr="1" compatLnSpc="0"/>
          <a:lstStyle/>
          <a:p>
            <a:pPr hangingPunct="0"/>
            <a:endParaRPr lang="fr-FR" sz="1633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7" name="Connecteur droit 16"/>
          <p:cNvSpPr/>
          <p:nvPr/>
        </p:nvSpPr>
        <p:spPr>
          <a:xfrm flipH="1">
            <a:off x="4626082" y="4082319"/>
            <a:ext cx="816464" cy="816464"/>
          </a:xfrm>
          <a:prstGeom prst="line">
            <a:avLst/>
          </a:prstGeom>
          <a:noFill/>
          <a:ln w="180000">
            <a:solidFill>
              <a:srgbClr val="808080"/>
            </a:solidFill>
            <a:prstDash val="solid"/>
            <a:tailEnd type="arrow"/>
          </a:ln>
        </p:spPr>
        <p:txBody>
          <a:bodyPr vert="horz" wrap="none" lIns="163293" tIns="122470" rIns="163293" bIns="122470" anchor="ctr" anchorCtr="1" compatLnSpc="0"/>
          <a:lstStyle/>
          <a:p>
            <a:pPr hangingPunct="0"/>
            <a:endParaRPr lang="fr-FR" sz="1633"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8" name="Connecteur droit 17"/>
          <p:cNvSpPr/>
          <p:nvPr/>
        </p:nvSpPr>
        <p:spPr>
          <a:xfrm flipH="1">
            <a:off x="4528106" y="3592441"/>
            <a:ext cx="653171" cy="0"/>
          </a:xfrm>
          <a:prstGeom prst="line">
            <a:avLst/>
          </a:prstGeom>
          <a:noFill/>
          <a:ln w="180000">
            <a:solidFill>
              <a:srgbClr val="808080"/>
            </a:solidFill>
            <a:prstDash val="solid"/>
            <a:tailEnd type="arrow"/>
          </a:ln>
        </p:spPr>
        <p:txBody>
          <a:bodyPr vert="horz" wrap="none" lIns="163293" tIns="122470" rIns="163293" bIns="122470" anchor="ctr" anchorCtr="1" compatLnSpc="0"/>
          <a:lstStyle/>
          <a:p>
            <a:pPr hangingPunct="0"/>
            <a:endParaRPr lang="fr-FR" sz="1633"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8363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64525" y="423081"/>
            <a:ext cx="884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L’ORGANISATION D’UN OGEC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6728" y="1924334"/>
            <a:ext cx="9280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Un </a:t>
            </a: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bureau</a:t>
            </a: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composé d’un Président, un trésorier et un secrétaire</a:t>
            </a:r>
          </a:p>
          <a:p>
            <a:pPr marL="285750" indent="-285750" algn="just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Des </a:t>
            </a: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membres de droit </a:t>
            </a: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le chef d’établissement, l’UDOGEC, le président de l’APEL</a:t>
            </a:r>
          </a:p>
          <a:p>
            <a:pPr marL="285750" indent="-285750" algn="just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Des </a:t>
            </a:r>
            <a:r>
              <a:rPr lang="fr-F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membres </a:t>
            </a:r>
            <a:endParaRPr lang="fr-FR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années passées, les OGEC ont participé à l’organisation  …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353675" y="2956198"/>
            <a:ext cx="2320119" cy="13238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Vente de parfums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159310" y="1781382"/>
            <a:ext cx="2320119" cy="13238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Fête de l‘hiver</a:t>
            </a:r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765984" y="4800536"/>
            <a:ext cx="2320119" cy="13238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salon du bien être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080446" y="2077655"/>
            <a:ext cx="2320119" cy="132383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Vente de pizzas et plats à emporter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159309" y="4276997"/>
            <a:ext cx="2320119" cy="132383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Et bien sûr, … la kermesse !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 quoi servent les bénéfices de toutes ces manifestations ?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77334" y="2504049"/>
            <a:ext cx="93690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Elles servent principalement à améliorer l’école (extérieur, réaménagement des classes…) et le quotidien de nos enfants !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29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140012" y="2975522"/>
            <a:ext cx="3354701" cy="2517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6213522" y="4092273"/>
            <a:ext cx="3929389" cy="262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2978313" y="670918"/>
            <a:ext cx="3461624" cy="19538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llipse 7"/>
          <p:cNvSpPr/>
          <p:nvPr/>
        </p:nvSpPr>
        <p:spPr>
          <a:xfrm>
            <a:off x="264642" y="573206"/>
            <a:ext cx="2368457" cy="16459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Peinture 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3669889" y="4981788"/>
            <a:ext cx="2368457" cy="1645920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Décoration de façades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9560337" y="146705"/>
            <a:ext cx="2368457" cy="164592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Nouveau panneau d’affichage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51" y="1647848"/>
            <a:ext cx="3066197" cy="22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79308" y="804292"/>
            <a:ext cx="3751560" cy="281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36046" y="3919637"/>
            <a:ext cx="3751560" cy="2813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lipse 5"/>
          <p:cNvSpPr/>
          <p:nvPr/>
        </p:nvSpPr>
        <p:spPr>
          <a:xfrm>
            <a:off x="4814441" y="1065234"/>
            <a:ext cx="2194769" cy="180240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Pose de lino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754617" y="4435522"/>
            <a:ext cx="2534494" cy="188612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Rénovation de la salle informatique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9394455" y="3383977"/>
            <a:ext cx="2194769" cy="18024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Installation pompe à chaleur réversible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06" y="368488"/>
            <a:ext cx="3593911" cy="269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5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8656459" y="690634"/>
            <a:ext cx="2794014" cy="1766860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Plantation bananier et bac à fleurs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854051" y="5212080"/>
            <a:ext cx="2368457" cy="1645920"/>
          </a:xfrm>
          <a:prstGeom prst="ellipse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Rénovation du préau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748" y="4248442"/>
            <a:ext cx="3079843" cy="23098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86"/>
          <a:stretch/>
        </p:blipFill>
        <p:spPr>
          <a:xfrm>
            <a:off x="181199" y="3076938"/>
            <a:ext cx="3714162" cy="19837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6" b="41891"/>
          <a:stretch/>
        </p:blipFill>
        <p:spPr>
          <a:xfrm>
            <a:off x="3198468" y="522719"/>
            <a:ext cx="4294154" cy="2102690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33599" y="268932"/>
            <a:ext cx="2794014" cy="17668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Rafraichissement de </a:t>
            </a:r>
            <a:r>
              <a:rPr lang="fr-FR" dirty="0" smtClean="0"/>
              <a:t>façade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009" y="2605091"/>
            <a:ext cx="3903260" cy="292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2482</TotalTime>
  <Words>492</Words>
  <Application>Microsoft Office PowerPoint</Application>
  <PresentationFormat>Grand écran</PresentationFormat>
  <Paragraphs>100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2" baseType="lpstr">
      <vt:lpstr>Andale Sans UI</vt:lpstr>
      <vt:lpstr>Arial</vt:lpstr>
      <vt:lpstr>Calibri</vt:lpstr>
      <vt:lpstr>Source Sans Pro</vt:lpstr>
      <vt:lpstr>Symbol</vt:lpstr>
      <vt:lpstr>Tahoma</vt:lpstr>
      <vt:lpstr>Times New Roman</vt:lpstr>
      <vt:lpstr>Trebuchet MS</vt:lpstr>
      <vt:lpstr>Wingdings</vt:lpstr>
      <vt:lpstr>Wingdings 3</vt:lpstr>
      <vt:lpstr>Facette</vt:lpstr>
      <vt:lpstr>PRESENTATION DES OGEC FOUGERE ET THORYGNY</vt:lpstr>
      <vt:lpstr>L’OGEC… à quoi ça sert?</vt:lpstr>
      <vt:lpstr>Présentation PowerPoint</vt:lpstr>
      <vt:lpstr>Présentation PowerPoint</vt:lpstr>
      <vt:lpstr>Les années passées, les OGEC ont participé à l’organisation  …</vt:lpstr>
      <vt:lpstr>A quoi servent les bénéfices de toutes ces manifestations ?</vt:lpstr>
      <vt:lpstr>Présentation PowerPoint</vt:lpstr>
      <vt:lpstr>Présentation PowerPoint</vt:lpstr>
      <vt:lpstr>Présentation PowerPoint</vt:lpstr>
      <vt:lpstr>Vous trouvez cela bien?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DES OGEC FOUGERE ET THORYGNY</dc:title>
  <dc:creator>ADMIN</dc:creator>
  <cp:lastModifiedBy>ADMIN</cp:lastModifiedBy>
  <cp:revision>19</cp:revision>
  <dcterms:created xsi:type="dcterms:W3CDTF">2020-09-11T13:57:44Z</dcterms:created>
  <dcterms:modified xsi:type="dcterms:W3CDTF">2020-09-17T14:08:57Z</dcterms:modified>
</cp:coreProperties>
</file>